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9" r:id="rId3"/>
    <p:sldId id="258" r:id="rId4"/>
    <p:sldId id="273" r:id="rId5"/>
    <p:sldId id="277" r:id="rId6"/>
    <p:sldId id="278" r:id="rId7"/>
    <p:sldId id="320" r:id="rId8"/>
    <p:sldId id="319" r:id="rId9"/>
    <p:sldId id="346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70" r:id="rId18"/>
    <p:sldId id="280" r:id="rId19"/>
    <p:sldId id="369" r:id="rId20"/>
    <p:sldId id="331" r:id="rId21"/>
    <p:sldId id="345" r:id="rId22"/>
    <p:sldId id="341" r:id="rId23"/>
    <p:sldId id="344" r:id="rId24"/>
    <p:sldId id="34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37"/>
    <p:restoredTop sz="77687"/>
  </p:normalViewPr>
  <p:slideViewPr>
    <p:cSldViewPr snapToGrid="0" snapToObjects="1">
      <p:cViewPr varScale="1">
        <p:scale>
          <a:sx n="86" d="100"/>
          <a:sy n="86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EFF59-B8C5-D24B-8071-80573915FE12}" type="datetimeFigureOut">
              <a:rPr lang="en-US" smtClean="0"/>
              <a:t>8/6/22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83AFB-F843-3945-B09E-6507D9338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3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4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64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7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18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3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51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Moderate PM10 levels around Fairbanks with higher values near Delta Junction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4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Mostly clear over Fairbanks area, some popcorn clouds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7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57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areas of patchy smoke around Fairbanks, but generally very low levels compared to early July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6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Modified flight plan after Mackenzie Mountain lines had to be aborted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53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65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79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43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A6CA-5E8D-BC4E-B981-9E4C8DB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764E0-47A2-3548-B93C-C20105114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8A8C1-1D18-234F-8612-3BAD4105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DD7DA-B883-5743-96A3-5DC2BA58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FF93F-952F-4C47-9143-2DED6253F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6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4D58-5675-A745-81F9-7D1532B2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2F595-EE1B-9C4A-B750-1C3175E8B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800DC-905D-A949-A851-60A076DD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B18B7-C430-3846-8277-0ABE9E4A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CEF04-556D-E741-9D6E-4F24B85B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2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67C83-D2B1-CC46-A0E7-5AC0F2871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91117-15D1-9F4E-AB12-71E0DD581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BFD95-E9AE-2D43-9788-634B1183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A7A0E-59D4-7243-ADB4-DC801F09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4A01E-9A01-EA4E-B2B7-F44FEDE0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1D56-7C37-B34A-B38C-F4CA7DB5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CAE3C-E2FA-684A-BF97-5D4CFC609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4B9DC-5CCE-984A-9619-8308D0A6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119FE-980B-7D41-8176-41553B5C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4524E-18CF-2D40-9354-92BB0FF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AVIRIS-NG/Summer 2019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6FE377-A016-6142-8BD3-B20A8069891F}"/>
              </a:ext>
            </a:extLst>
          </p:cNvPr>
          <p:cNvCxnSpPr>
            <a:cxnSpLocks/>
          </p:cNvCxnSpPr>
          <p:nvPr userDrawn="1"/>
        </p:nvCxnSpPr>
        <p:spPr>
          <a:xfrm>
            <a:off x="0" y="1255594"/>
            <a:ext cx="12192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32BA-27F7-C94C-BB8C-7532A8BE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3696C-1F9A-7441-9DFA-D72F0EA4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EF77-AFE2-E14E-A95B-D2BE32B4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AC9F7-CEAC-E048-870D-B5C49E8B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C67E-5E79-0645-B4D5-7A538091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8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5FD6-9E99-5C4C-854E-6080EDE7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114D-D12E-CA4E-8618-E7471A474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27FE1-2A05-CB48-8438-E57F042B8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E0A2D-0C27-ED41-AEDC-11CBCE5F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F1768-C183-414A-86DF-35B4FD02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511D8-91D7-5149-892D-EDF7C9BA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ADC96-F103-234D-9860-FDEFCDDB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981EA-3D25-BF4C-BE5D-CFA8E1AD1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008C6-06D3-AF47-9B96-4A1145D0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1C8B5-3A7C-D64F-AA0F-A77DB061C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B554D-F498-4C4D-A591-E66A99F11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6D1DC-D002-C74B-8C01-49BBA48B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CDA08-B995-5C4D-B5F3-0A6FBBA8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BCB82-CBC0-6F4B-B59D-701AAC8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4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BAEA-9311-FA4E-B3CD-A14676FD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41807-03BB-8446-A151-94D86F16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C475A-6433-E947-819E-C3D0E0F4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997AF-0DFC-B14F-A4BE-CA8093C8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0A1B9-4362-1340-A731-572FE698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02B92-014F-C14F-9386-B8FDBE05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C3898-8212-A24C-B11A-A3117CB8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9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1376-1CEA-DC4B-8178-24DBEE90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22255-3987-224D-952B-9E2B5F3EB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6B1BE-381E-C047-ADE2-260ED03C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CE66A-3880-B64A-BBA1-8CA3030E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E0B91-83A1-9A4F-A37C-4CA99CE0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C69F4-113C-8847-9CFC-ECAD80A6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8CEE-B5B5-DC46-B4CE-84A7A0EE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C0DEB2-B5D4-1C4A-A158-3FF97CAA0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D2F16-2CE8-5543-AB65-B70930A17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74683-D20D-1E41-83EA-0C89D47C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97B85-F7DE-E64E-8190-ECA2EC4D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B2936-D7FE-E649-9FA5-5FEDED54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5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0F0672-6F77-8647-8C99-7E330B23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0" y="324181"/>
            <a:ext cx="8871045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6F8ED-E521-8340-89D7-D9EFA13DD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AE883-D774-B943-8414-D2FA682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34D1-1015-724A-9269-9DE0BAF43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2002-5524-FF44-AC0C-71693C198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AVIRIS-NG/Summer 2019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5AAFA93-9710-4D4D-B8E1-E34DEB5CA2D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31223325"/>
              </p:ext>
            </p:extLst>
          </p:nvPr>
        </p:nvGraphicFramePr>
        <p:xfrm>
          <a:off x="157768" y="230188"/>
          <a:ext cx="111886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3" imgW="1523810" imgH="1380952" progId="MSPhotoEd.3">
                  <p:embed/>
                </p:oleObj>
              </mc:Choice>
              <mc:Fallback>
                <p:oleObj name="Photo Editor Photo" r:id="rId13" imgW="1523810" imgH="1380952" progId="MSPhotoEd.3">
                  <p:embed/>
                  <p:pic>
                    <p:nvPicPr>
                      <p:cNvPr id="10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157768" y="230188"/>
                        <a:ext cx="1118861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BoVE_Logo_large_blue.jpg">
            <a:extLst>
              <a:ext uri="{FF2B5EF4-FFF2-40B4-BE49-F238E27FC236}">
                <a16:creationId xmlns:a16="http://schemas.microsoft.com/office/drawing/2014/main" id="{D3675681-4EBB-8744-8625-CFA525455B7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02" y="230188"/>
            <a:ext cx="236593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1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962.jpg">
            <a:extLst>
              <a:ext uri="{FF2B5EF4-FFF2-40B4-BE49-F238E27FC236}">
                <a16:creationId xmlns:a16="http://schemas.microsoft.com/office/drawing/2014/main" id="{3622336E-5A25-DA4E-A69B-A03936E2CE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56" y="0"/>
            <a:ext cx="12213655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73F2E9A-5A8C-A042-8356-512C1BD3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655" y="248072"/>
            <a:ext cx="1221365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/>
              <a:t>Arctic Boreal Vulnerability Experiment (ABoVE)</a:t>
            </a:r>
          </a:p>
          <a:p>
            <a:pPr algn="ctr" eaLnBrk="1" hangingPunct="1"/>
            <a:r>
              <a:rPr lang="en-US" sz="2400" b="1" dirty="0">
                <a:solidFill>
                  <a:srgbClr val="000000"/>
                </a:solidFill>
              </a:rPr>
              <a:t>2019 ABoVE Airborne Flights</a:t>
            </a: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400" b="1" dirty="0"/>
              <a:t>4 August 2022 (DOY  215) </a:t>
            </a:r>
          </a:p>
          <a:p>
            <a:pPr algn="ctr" eaLnBrk="1" hangingPunct="1"/>
            <a:r>
              <a:rPr lang="en-US" sz="2400" b="1" dirty="0"/>
              <a:t>Fairbanks Area #4</a:t>
            </a:r>
            <a:endParaRPr lang="en-US" b="1" dirty="0"/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Charles Miller, Deputy Science Lead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Jet Propulsion Laboratory, California Institute of Technology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and the ABoVE Science Team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For Hank Margolis, Mike </a:t>
            </a:r>
            <a:r>
              <a:rPr lang="en-US" sz="1600" b="1" dirty="0" err="1">
                <a:solidFill>
                  <a:schemeClr val="bg1"/>
                </a:solidFill>
              </a:rPr>
              <a:t>Falkowski</a:t>
            </a:r>
            <a:r>
              <a:rPr lang="en-US" sz="1600" b="1" dirty="0">
                <a:solidFill>
                  <a:schemeClr val="bg1"/>
                </a:solidFill>
              </a:rPr>
              <a:t>, Bruce </a:t>
            </a:r>
            <a:r>
              <a:rPr lang="en-US" sz="1600" b="1" dirty="0" err="1">
                <a:solidFill>
                  <a:schemeClr val="bg1"/>
                </a:solidFill>
              </a:rPr>
              <a:t>Tagg</a:t>
            </a:r>
            <a:r>
              <a:rPr lang="en-US" sz="1600" b="1" dirty="0">
                <a:solidFill>
                  <a:schemeClr val="bg1"/>
                </a:solidFill>
              </a:rPr>
              <a:t>, Jack Kaye 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NASA HQ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2022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0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A4E848-889E-95E8-24E0-A748E16A0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4839849" y="-2115865"/>
            <a:ext cx="1774790" cy="11018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ECB96C-EAE0-E86D-82C7-EF073CD6E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72637" y="-4917873"/>
            <a:ext cx="1749051" cy="20258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https://avirisng.jpl.nasa.gov/cgi/flights.cgi?step=view_flightlog&amp;flight_id=ang20220804t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B1-53.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MIL_L017_FL175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ang20220804t203120_raw : BNZ LTER</a:t>
            </a:r>
          </a:p>
          <a:p>
            <a:r>
              <a:rPr lang="en-US" sz="1600" dirty="0">
                <a:ea typeface="Calibri" charset="0"/>
              </a:rPr>
              <a:t>B. Track Air: B1-27.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HUN_L002_FL180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ang20220804t204025_raw : CPCRW NEON Box, Flux towers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0"/>
              </a:spcAft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Open water makes image very dark; scattered sea ice starts about halfway through line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3133301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A4E848-889E-95E8-24E0-A748E16A0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19199460" y="-16547890"/>
            <a:ext cx="1828800" cy="397922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ECB96C-EAE0-E86D-82C7-EF073CD6E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844723" y="-14346672"/>
            <a:ext cx="1828800" cy="39082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https://avirisng.jpl.nasa.gov/cgi/flights.cgi?step=view_flightlog&amp;flight_id=ang20220804t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B2-8.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B08_L001_FL165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ang20220804t205713_raw : Minto grid</a:t>
            </a:r>
          </a:p>
          <a:p>
            <a:r>
              <a:rPr lang="en-US" sz="1600" dirty="0">
                <a:ea typeface="Calibri" charset="0"/>
              </a:rPr>
              <a:t>B. Track Air: B2-9.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B08_L002_FL165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ang20220804t210708_raw : Minto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0"/>
              </a:spcAft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Open water makes image very dark; scattered sea ice starts about halfway through line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3556482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A4E848-889E-95E8-24E0-A748E16A0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18338630" y="-15703954"/>
            <a:ext cx="1828800" cy="38070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ECB96C-EAE0-E86D-82C7-EF073CD6E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857022" y="-14346672"/>
            <a:ext cx="1804202" cy="39082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https://avirisng.jpl.nasa.gov/cgi/flights.cgi?step=view_flightlog&amp;flight_id=ang20220804t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B2-10.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B08_L003_FL165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ang20220804t211630_raw : Minto grid</a:t>
            </a:r>
          </a:p>
          <a:p>
            <a:r>
              <a:rPr lang="en-US" sz="1600" dirty="0">
                <a:ea typeface="Calibri" charset="0"/>
              </a:rPr>
              <a:t>B. Track Air: B2-11.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B08_L004_FL165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ang20220804t212550_raw : Minto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0"/>
              </a:spcAft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Open water makes image very dark; scattered sea ice starts about halfway through line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3449555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A4E848-889E-95E8-24E0-A748E16A0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18280298" y="-15666698"/>
            <a:ext cx="1828800" cy="37953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ECB96C-EAE0-E86D-82C7-EF073CD6E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859171" y="-14346672"/>
            <a:ext cx="1799904" cy="39082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https://avirisng.jpl.nasa.gov/cgi/flights.cgi?step=view_flightlog&amp;flight_id=ang20220804t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B2-12.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B08_L005_FL165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ang20220804t213517_raw : Minto grid</a:t>
            </a:r>
          </a:p>
          <a:p>
            <a:r>
              <a:rPr lang="en-US" sz="1600" dirty="0">
                <a:ea typeface="Calibri" charset="0"/>
              </a:rPr>
              <a:t>B. Track Air: B2-13.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B08_L006_FL165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ang20220804t214450_raw : Minto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0"/>
              </a:spcAft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Open water makes image very dark; scattered sea ice starts about halfway through line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3915574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A4E848-889E-95E8-24E0-A748E16A0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18282344" y="-15666698"/>
            <a:ext cx="1824707" cy="37953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ECB96C-EAE0-E86D-82C7-EF073CD6E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539525" y="-14011554"/>
            <a:ext cx="1799904" cy="38443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https://avirisng.jpl.nasa.gov/cgi/flights.cgi?step=view_flightlog&amp;flight_id=ang20220804t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B2-14.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B08_L007_FL165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ang20220804t215324_raw : Minto grid</a:t>
            </a:r>
          </a:p>
          <a:p>
            <a:r>
              <a:rPr lang="en-US" sz="1600" dirty="0">
                <a:ea typeface="Calibri" charset="0"/>
              </a:rPr>
              <a:t>B. Track Air: B2-15.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B08_L008_FL165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ang20220804t220200_raw : Minto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0"/>
              </a:spcAft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Open water makes image very dark; scattered sea ice starts about halfway through line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3118277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A4E848-889E-95E8-24E0-A748E16A0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17758526" y="-15117625"/>
            <a:ext cx="1824707" cy="36906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ECB96C-EAE0-E86D-82C7-EF073CD6E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274194" y="-13765937"/>
            <a:ext cx="1799904" cy="37912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</a:t>
            </a:r>
            <a:r>
              <a:rPr lang="en-US" b="1" u="sng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c</a:t>
            </a:r>
            <a:r>
              <a:rPr lang="en-US" b="1" u="sng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gi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/flights.cgi?step=view_flightlog&amp;flight_id=ang20220804t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B2-16.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B08_L009_FL165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ang20220804t221020_raw : Minto grid</a:t>
            </a:r>
          </a:p>
          <a:p>
            <a:r>
              <a:rPr lang="en-US" sz="1600" dirty="0">
                <a:ea typeface="Calibri" charset="0"/>
              </a:rPr>
              <a:t>B. Track Air: B2-17.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B08_L010_FL165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ang20220804t221832_raw : Minto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0"/>
              </a:spcAft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Open water makes image very dark; scattered sea ice starts about halfway through line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320995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A4E848-889E-95E8-24E0-A748E16A0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17621672" y="-14967593"/>
            <a:ext cx="1824707" cy="366325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ECB96C-EAE0-E86D-82C7-EF073CD6E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285181" y="-13765937"/>
            <a:ext cx="1777929" cy="37912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</a:t>
            </a:r>
            <a:r>
              <a:rPr lang="en-US" b="1" u="sng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c</a:t>
            </a:r>
            <a:r>
              <a:rPr lang="en-US" b="1" u="sng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gi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/flights.cgi?step=view_flightlog&amp;flight_id=ang20220804t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B2-18.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B08_L0011_FL165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ang20220804t222653_raw : Minto grid</a:t>
            </a:r>
          </a:p>
          <a:p>
            <a:r>
              <a:rPr lang="en-US" sz="1600" dirty="0">
                <a:ea typeface="Calibri" charset="0"/>
              </a:rPr>
              <a:t>B. Track Air: B2-19.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B08_L012_FL165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ang20220804t223528_raw : Minto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0"/>
              </a:spcAft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Open water makes image very dark; scattered sea ice starts about halfway through line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1346287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983E42-DF7A-AC31-9E5D-3D1BE8A8B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37600" y="0"/>
            <a:ext cx="11516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91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7525-1EFB-56AA-CC4C-531DFA50F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EABE3-B13B-13B7-927A-578FE8BE3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b="1" dirty="0"/>
              <a:t>BACKUP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1963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7E478F3-FC2B-EB23-28E4-D1D10F0AA4D6}"/>
              </a:ext>
            </a:extLst>
          </p:cNvPr>
          <p:cNvGrpSpPr/>
          <p:nvPr/>
        </p:nvGrpSpPr>
        <p:grpSpPr>
          <a:xfrm>
            <a:off x="-25627" y="446144"/>
            <a:ext cx="12217627" cy="6411856"/>
            <a:chOff x="-440639" y="446144"/>
            <a:chExt cx="12217627" cy="64118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79796F-8C51-93AD-054A-9D01FBAD1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5400000">
              <a:off x="5322829" y="572799"/>
              <a:ext cx="548640" cy="110144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404421-0455-4585-0739-FD16E88BB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575318" y="734042"/>
              <a:ext cx="548640" cy="116992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090784-D1C5-5EC6-6601-8586225CA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5400000">
              <a:off x="5333994" y="-546892"/>
              <a:ext cx="548640" cy="1109671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C898C7-9462-0707-8C65-BCD25E76C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264057" y="-239354"/>
              <a:ext cx="548640" cy="115564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7362E3-6529-584F-51C5-71F4D3C82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5400000">
              <a:off x="5117499" y="-1777686"/>
              <a:ext cx="548640" cy="114117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825214-E24A-B101-C7A7-58A4543A9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144138" y="-1396902"/>
              <a:ext cx="548640" cy="117181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42F15DE-8B38-E396-7BD5-01D381FBD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5400000">
              <a:off x="5611820" y="-2908661"/>
              <a:ext cx="548640" cy="113861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02DEBA-F8D3-462F-F4AE-78561E5A7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271556" y="-2600232"/>
              <a:ext cx="548640" cy="119130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9636C8-FAC2-E2E0-D5C0-DC6DAB813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5400000">
              <a:off x="5376304" y="-3955985"/>
              <a:ext cx="548640" cy="1142117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C6A11C-702A-67C3-1CB6-E96E0D8A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560328" y="-3686881"/>
              <a:ext cx="548640" cy="118846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3697F2-3CCF-5372-F2C2-204E15B93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5400000">
              <a:off x="5466115" y="-5248371"/>
              <a:ext cx="548640" cy="1193766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C00E0C-1C60-E084-AD28-21B4B3F6B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470389" y="-4656205"/>
              <a:ext cx="548640" cy="11724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4257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0" y="275194"/>
            <a:ext cx="8871045" cy="779463"/>
          </a:xfrm>
        </p:spPr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Status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/>
              <a:t>AVIRIS-NG / Dynamic Aviation B-200 (N53W) </a:t>
            </a:r>
          </a:p>
          <a:p>
            <a:r>
              <a:rPr lang="en-US" sz="1800" dirty="0"/>
              <a:t>REPORT DATE:  29 July 2022</a:t>
            </a:r>
          </a:p>
          <a:p>
            <a:r>
              <a:rPr lang="en-US" sz="1800" dirty="0"/>
              <a:t>Current Status of Aircraft:  	</a:t>
            </a:r>
            <a:r>
              <a:rPr lang="en-US" sz="1800" b="1" dirty="0">
                <a:solidFill>
                  <a:srgbClr val="008000"/>
                </a:solidFill>
              </a:rPr>
              <a:t> 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AVIRIS:  	</a:t>
            </a:r>
            <a:r>
              <a:rPr lang="en-US" sz="1800" b="1" dirty="0">
                <a:solidFill>
                  <a:srgbClr val="008000"/>
                </a:solidFill>
              </a:rPr>
              <a:t>GREEN</a:t>
            </a:r>
            <a:endParaRPr lang="en-US" sz="1800" dirty="0">
              <a:solidFill>
                <a:srgbClr val="FFC000"/>
              </a:solidFill>
            </a:endParaRPr>
          </a:p>
          <a:p>
            <a:r>
              <a:rPr lang="en-US" sz="1800" dirty="0"/>
              <a:t>Current Deployment Location:  Fairbanks AK(PAFA)</a:t>
            </a:r>
          </a:p>
          <a:p>
            <a:r>
              <a:rPr lang="en-US" sz="1800" dirty="0"/>
              <a:t>Crew:</a:t>
            </a:r>
            <a:r>
              <a:rPr lang="en-US" sz="1800" dirty="0">
                <a:solidFill>
                  <a:prstClr val="black"/>
                </a:solidFill>
              </a:rPr>
              <a:t> W xx(PIC), R Larsen, L Rios, J Chapman, M </a:t>
            </a:r>
            <a:r>
              <a:rPr lang="en-US" sz="1800" dirty="0" err="1">
                <a:solidFill>
                  <a:prstClr val="black"/>
                </a:solidFill>
              </a:rPr>
              <a:t>Helmlinger</a:t>
            </a:r>
            <a:endParaRPr lang="en-US" sz="1800" dirty="0">
              <a:solidFill>
                <a:prstClr val="black"/>
              </a:solidFill>
            </a:endParaRPr>
          </a:p>
          <a:p>
            <a:r>
              <a:rPr lang="en-US" sz="1800" dirty="0">
                <a:latin typeface="Arial" charset="0"/>
                <a:ea typeface="Calibri" charset="0"/>
              </a:rPr>
              <a:t>Science Planning: A Thorpe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Data Processing: W Olsen-Duvall, J Chapman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Manager: M Eastwood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PI: R Green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Lead: C Miller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6454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778B63-43FC-1305-98FC-D77424A458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9601" y="1318182"/>
            <a:ext cx="5335050" cy="5486400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E306D3B-478E-CD7B-25C7-68B765A5F4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492" y="1318182"/>
            <a:ext cx="5226908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E2BEC-C4E7-A754-AE0C-9DC387EEC113}"/>
              </a:ext>
            </a:extLst>
          </p:cNvPr>
          <p:cNvSpPr txBox="1"/>
          <p:nvPr/>
        </p:nvSpPr>
        <p:spPr>
          <a:xfrm>
            <a:off x="10613573" y="1616528"/>
            <a:ext cx="57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BC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A2DDD5-859B-9621-A14B-BD048E9F2707}"/>
              </a:ext>
            </a:extLst>
          </p:cNvPr>
          <p:cNvSpPr txBox="1"/>
          <p:nvPr/>
        </p:nvSpPr>
        <p:spPr>
          <a:xfrm>
            <a:off x="4472245" y="1649185"/>
            <a:ext cx="1055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PM10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6311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7525-1EFB-56AA-CC4C-531DFA50F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pic>
        <p:nvPicPr>
          <p:cNvPr id="4" name="Picture 3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20648C6-E292-9BD5-AD8F-DB4A8ABDA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34" y="0"/>
            <a:ext cx="10609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38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7525-1EFB-56AA-CC4C-531DFA50F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89B424A-9144-8EB9-1A4E-35DA06E09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34" y="0"/>
            <a:ext cx="10609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53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7525-1EFB-56AA-CC4C-531DFA50F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FE3942C-7842-A8C2-7F58-2DA676602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34" y="0"/>
            <a:ext cx="10609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62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7525-1EFB-56AA-CC4C-531DFA50F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3B78063-0A18-CBF2-8C03-70BC53D8D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34" y="0"/>
            <a:ext cx="10609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48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Summary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  <a:endParaRPr lang="en-US" sz="1800" u="sng" dirty="0"/>
          </a:p>
          <a:p>
            <a:r>
              <a:rPr lang="en-US" sz="2000" dirty="0"/>
              <a:t>Original target of Mackenzie Mountain lines aborted due to failure to establish communications with Canadian ATC</a:t>
            </a:r>
          </a:p>
          <a:p>
            <a:r>
              <a:rPr lang="en-US" sz="2000" dirty="0"/>
              <a:t>Rerouted back to Fairbanks area to collect cloud/smoke-free data over key sites</a:t>
            </a:r>
          </a:p>
          <a:p>
            <a:r>
              <a:rPr lang="en-US" sz="2000" dirty="0"/>
              <a:t>Collected data over both CPCRW and Delta Junction flux towers</a:t>
            </a:r>
          </a:p>
        </p:txBody>
      </p:sp>
    </p:spTree>
    <p:extLst>
      <p:ext uri="{BB962C8B-B14F-4D97-AF65-F5344CB8AC3E}">
        <p14:creationId xmlns:p14="http://schemas.microsoft.com/office/powerpoint/2010/main" val="97780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D10AD3-8DD2-66C1-FDB4-9EF8F68E99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1812" y="1267097"/>
            <a:ext cx="5486400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30A9AC-A06B-925A-548F-78DC043562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96000" y="1267097"/>
            <a:ext cx="54864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F1FA66-E22C-5FE2-AE5E-0F2AEF02509E}"/>
              </a:ext>
            </a:extLst>
          </p:cNvPr>
          <p:cNvSpPr/>
          <p:nvPr/>
        </p:nvSpPr>
        <p:spPr>
          <a:xfrm rot="5400000">
            <a:off x="1916982" y="2720355"/>
            <a:ext cx="979718" cy="1565351"/>
          </a:xfrm>
          <a:prstGeom prst="ellipse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9BDDEDD-D7D6-B257-E8C0-90D24CEE773D}"/>
              </a:ext>
            </a:extLst>
          </p:cNvPr>
          <p:cNvSpPr/>
          <p:nvPr/>
        </p:nvSpPr>
        <p:spPr>
          <a:xfrm rot="5400000">
            <a:off x="7677704" y="2641977"/>
            <a:ext cx="979718" cy="1565351"/>
          </a:xfrm>
          <a:prstGeom prst="ellipse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96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D5904-AAB6-683E-4A31-5DE89E28C5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" y="1371600"/>
            <a:ext cx="5486400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FA4FC7-6C9A-2F16-89A3-2A44D14D39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42957" y="13716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41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9863F43-789D-3890-2564-BEA342A64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347022"/>
            <a:ext cx="5223576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98FCF7-E184-5991-93F8-6BD772CD9DC5}"/>
              </a:ext>
            </a:extLst>
          </p:cNvPr>
          <p:cNvSpPr/>
          <p:nvPr/>
        </p:nvSpPr>
        <p:spPr>
          <a:xfrm>
            <a:off x="8974185" y="3771899"/>
            <a:ext cx="1175659" cy="881745"/>
          </a:xfrm>
          <a:prstGeom prst="ellipse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0EFCE6-88D7-C766-D7E8-0D64EBBAE0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86" y="1325214"/>
            <a:ext cx="53835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0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5C2B79B-96FE-4766-8C0A-00D8D221D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931" y="1339411"/>
            <a:ext cx="4096513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409C10-C76E-D714-2BE5-E9593276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226DC2-A83D-9065-5043-C31D48F79C53}"/>
              </a:ext>
            </a:extLst>
          </p:cNvPr>
          <p:cNvSpPr txBox="1"/>
          <p:nvPr/>
        </p:nvSpPr>
        <p:spPr>
          <a:xfrm>
            <a:off x="9841088" y="114303"/>
            <a:ext cx="208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Flight Plan: All Lines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BE040-6C55-74CE-44DC-3C20D640B52C}"/>
              </a:ext>
            </a:extLst>
          </p:cNvPr>
          <p:cNvSpPr txBox="1"/>
          <p:nvPr/>
        </p:nvSpPr>
        <p:spPr>
          <a:xfrm>
            <a:off x="249987" y="1306284"/>
            <a:ext cx="158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As Flown Lines</a:t>
            </a:r>
          </a:p>
        </p:txBody>
      </p:sp>
    </p:spTree>
    <p:extLst>
      <p:ext uri="{BB962C8B-B14F-4D97-AF65-F5344CB8AC3E}">
        <p14:creationId xmlns:p14="http://schemas.microsoft.com/office/powerpoint/2010/main" val="877197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8A2925-FE43-7F94-05FD-AFC55F4B1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484812" y="-14917611"/>
            <a:ext cx="1828800" cy="40362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F7A729-179E-0D22-D3B9-4C674209F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86100" y="-5182899"/>
            <a:ext cx="1828800" cy="17165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https://avirisng.jpl.nasa.gov/cgi/flights.cgi?step=view_flightlog&amp;flight_id=ang20220804t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G-1.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HUN_G001_FL180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ang20220804t194227_raw : 8-Mile Lake/Healy flux tower</a:t>
            </a:r>
          </a:p>
          <a:p>
            <a:r>
              <a:rPr lang="en-US" sz="1600" dirty="0">
                <a:ea typeface="Calibri" charset="0"/>
              </a:rPr>
              <a:t>B. Track Air: B1-55.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MIL_L019_FL175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ang20220804t200028_raw : BNZ LTER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0"/>
              </a:spcAft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Scattered clouds, but mostly usable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Scattered clouds, cloud shadows over CPCRW NEON box</a:t>
            </a:r>
          </a:p>
        </p:txBody>
      </p:sp>
    </p:spTree>
    <p:extLst>
      <p:ext uri="{BB962C8B-B14F-4D97-AF65-F5344CB8AC3E}">
        <p14:creationId xmlns:p14="http://schemas.microsoft.com/office/powerpoint/2010/main" val="3166132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8A2925-FE43-7F94-05FD-AFC55F4B1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815977" y="-8265791"/>
            <a:ext cx="1828800" cy="27025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F7A729-179E-0D22-D3B9-4C674209F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234605" y="-15586840"/>
            <a:ext cx="1828800" cy="37862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August 2022 (DOY  215) </a:t>
            </a:r>
            <a:br>
              <a:rPr lang="en-US" dirty="0"/>
            </a:br>
            <a:r>
              <a:rPr lang="en-US" dirty="0"/>
              <a:t>Fairbanks Area #4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https://avirisng.jpl.nasa.gov/cgi/flights.cgi?step=view_flightlog&amp;flight_id=ang20220804t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B1-54.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MIL_L018_FL175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ang20220804t201001_raw : BNZ LTER</a:t>
            </a:r>
          </a:p>
          <a:p>
            <a:r>
              <a:rPr lang="en-US" sz="1600" dirty="0">
                <a:ea typeface="Calibri" charset="0"/>
              </a:rPr>
              <a:t>B. Track Air: B2-32.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B10_L004_FL175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ang20220804t202253_raw : Big Trail Lake/Goldstream Valley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0"/>
              </a:spcAft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Scattered clouds, but mostly usable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Scattered clouds, cloud shadows over CPCRW NEON box</a:t>
            </a:r>
          </a:p>
        </p:txBody>
      </p:sp>
    </p:spTree>
    <p:extLst>
      <p:ext uri="{BB962C8B-B14F-4D97-AF65-F5344CB8AC3E}">
        <p14:creationId xmlns:p14="http://schemas.microsoft.com/office/powerpoint/2010/main" val="38435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9189</TotalTime>
  <Words>1371</Words>
  <Application>Microsoft Macintosh PowerPoint</Application>
  <PresentationFormat>Widescreen</PresentationFormat>
  <Paragraphs>152</Paragraphs>
  <Slides>24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Photo Editor Photo</vt:lpstr>
      <vt:lpstr>PowerPoint Presentation</vt:lpstr>
      <vt:lpstr>4 August 2022 (DOY  215)  Fairbanks Area #4</vt:lpstr>
      <vt:lpstr>4 August 2022 (DOY  215)  Fairbanks Area #4</vt:lpstr>
      <vt:lpstr>4 August 2022 (DOY  215)  Fairbanks Area #4</vt:lpstr>
      <vt:lpstr>4 August 2022 (DOY  215)  Fairbanks Area #4</vt:lpstr>
      <vt:lpstr>4 August 2022 (DOY  215)  Fairbanks Area #4</vt:lpstr>
      <vt:lpstr>4 August 2022 (DOY  215)  Fairbanks Area #4</vt:lpstr>
      <vt:lpstr>4 August 2022 (DOY  215)  Fairbanks Area #4</vt:lpstr>
      <vt:lpstr>4 August 2022 (DOY  215)  Fairbanks Area #4</vt:lpstr>
      <vt:lpstr>4 August 2022 (DOY  215)  Fairbanks Area #4</vt:lpstr>
      <vt:lpstr>4 August 2022 (DOY  215)  Fairbanks Area #4</vt:lpstr>
      <vt:lpstr>4 August 2022 (DOY  215)  Fairbanks Area #4</vt:lpstr>
      <vt:lpstr>4 August 2022 (DOY  215)  Fairbanks Area #4</vt:lpstr>
      <vt:lpstr>4 August 2022 (DOY  215)  Fairbanks Area #4</vt:lpstr>
      <vt:lpstr>4 August 2022 (DOY  215)  Fairbanks Area #4</vt:lpstr>
      <vt:lpstr>4 August 2022 (DOY  215)  Fairbanks Area #4</vt:lpstr>
      <vt:lpstr>PowerPoint Presentation</vt:lpstr>
      <vt:lpstr>4 August 2022 (DOY  215)  Fairbanks Area #4</vt:lpstr>
      <vt:lpstr>PowerPoint Presentation</vt:lpstr>
      <vt:lpstr>4 August 2022 (DOY  215)  Fairbanks Area #4</vt:lpstr>
      <vt:lpstr>4 August 2022 (DOY  215)  Fairbanks Area #4</vt:lpstr>
      <vt:lpstr>4 August 2022 (DOY  215)  Fairbanks Area #4</vt:lpstr>
      <vt:lpstr>4 August 2022 (DOY  215)  Fairbanks Area #4</vt:lpstr>
      <vt:lpstr>4 August 2022 (DOY  215)  Fairbanks Area #4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Miller, Charles E (US 329G)</cp:lastModifiedBy>
  <cp:revision>200</cp:revision>
  <dcterms:created xsi:type="dcterms:W3CDTF">2019-07-01T20:11:14Z</dcterms:created>
  <dcterms:modified xsi:type="dcterms:W3CDTF">2022-08-07T01:13:31Z</dcterms:modified>
</cp:coreProperties>
</file>